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0" r:id="rId4"/>
  </p:sldIdLst>
  <p:sldSz cx="12192000" cy="6858000"/>
  <p:notesSz cx="6858000" cy="9144000"/>
  <p:defaultText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3" d="100"/>
          <a:sy n="73" d="100"/>
        </p:scale>
        <p:origin x="4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normAutofit/>
          </a:bodyPr>
          <a:lstStyle>
            <a:lvl1pPr algn="ctr">
              <a:defRPr sz="4400" b="1">
                <a:solidFill>
                  <a:schemeClr val="accent3">
                    <a:lumMod val="50000"/>
                  </a:schemeClr>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Subtitle 2"/>
          <p:cNvSpPr>
            <a:spLocks noGrp="1"/>
          </p:cNvSpPr>
          <p:nvPr>
            <p:ph type="subTitle" idx="1" hasCustomPrompt="1"/>
          </p:nvPr>
        </p:nvSpPr>
        <p:spPr>
          <a:xfrm>
            <a:off x="5410200" y="5202238"/>
            <a:ext cx="9144000" cy="1655762"/>
          </a:xfrm>
        </p:spPr>
        <p:txBody>
          <a:bodyPr/>
          <a:lstStyle>
            <a:lvl1pPr marL="0" indent="0" algn="l">
              <a:buNone/>
              <a:defRPr sz="2400" b="1" baseline="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err="1" smtClean="0"/>
              <a:t>Tên</a:t>
            </a:r>
            <a:r>
              <a:rPr lang="en-US" dirty="0" smtClean="0"/>
              <a:t> </a:t>
            </a:r>
            <a:r>
              <a:rPr lang="en-US" dirty="0" err="1" smtClean="0"/>
              <a:t>báo</a:t>
            </a:r>
            <a:r>
              <a:rPr lang="en-US" dirty="0" smtClean="0"/>
              <a:t> </a:t>
            </a:r>
            <a:r>
              <a:rPr lang="en-US" dirty="0" err="1" smtClean="0"/>
              <a:t>cáo</a:t>
            </a:r>
            <a:r>
              <a:rPr lang="en-US" dirty="0" smtClean="0"/>
              <a:t> </a:t>
            </a:r>
            <a:r>
              <a:rPr lang="en-US" dirty="0" err="1" smtClean="0"/>
              <a:t>viên</a:t>
            </a:r>
            <a:endParaRPr lang="en-US" dirty="0" smtClean="0"/>
          </a:p>
          <a:p>
            <a:endParaRPr lang="en-US" dirty="0"/>
          </a:p>
        </p:txBody>
      </p:sp>
      <p:sp>
        <p:nvSpPr>
          <p:cNvPr id="4" name="Date Placeholder 3"/>
          <p:cNvSpPr>
            <a:spLocks noGrp="1"/>
          </p:cNvSpPr>
          <p:nvPr>
            <p:ph type="dt" sz="half" idx="10"/>
          </p:nvPr>
        </p:nvSpPr>
        <p:spPr/>
        <p:txBody>
          <a:bodyPr/>
          <a:lstStyle/>
          <a:p>
            <a:fld id="{AEB2370B-E6B1-492D-B533-F3B626D11FDA}" type="datetimeFigureOut">
              <a:rPr lang="vi-VN" smtClean="0"/>
              <a:t>07/01/2025</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6586988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B2370B-E6B1-492D-B533-F3B626D11FDA}" type="datetimeFigureOut">
              <a:rPr lang="vi-VN" smtClean="0"/>
              <a:t>07/01/2025</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3558873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B2370B-E6B1-492D-B533-F3B626D11FDA}" type="datetimeFigureOut">
              <a:rPr lang="vi-VN" smtClean="0"/>
              <a:t>07/01/2025</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377117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69875"/>
            <a:ext cx="10515600" cy="1325563"/>
          </a:xfrm>
        </p:spPr>
        <p:txBody>
          <a:bodyPr>
            <a:normAutofit/>
          </a:bodyPr>
          <a:lstStyle>
            <a:lvl1pPr>
              <a:defRPr sz="3600" b="1">
                <a:solidFill>
                  <a:schemeClr val="accent3">
                    <a:lumMod val="50000"/>
                  </a:schemeClr>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F3722B"/>
              </a:buClr>
              <a:defRPr>
                <a:solidFill>
                  <a:srgbClr val="015D67"/>
                </a:solidFill>
              </a:defRPr>
            </a:lvl1pPr>
            <a:lvl2pPr>
              <a:defRPr>
                <a:latin typeface="Arial" panose="020B0604020202020204" pitchFamily="34" charset="0"/>
                <a:cs typeface="Arial" panose="020B0604020202020204" pitchFamily="34" charset="0"/>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EB2370B-E6B1-492D-B533-F3B626D11FDA}" type="datetimeFigureOut">
              <a:rPr lang="vi-VN" smtClean="0"/>
              <a:t>07/01/2025</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10415123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EB2370B-E6B1-492D-B533-F3B626D11FDA}" type="datetimeFigureOut">
              <a:rPr lang="vi-VN" smtClean="0"/>
              <a:t>07/01/2025</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2936226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B2370B-E6B1-492D-B533-F3B626D11FDA}" type="datetimeFigureOut">
              <a:rPr lang="vi-VN" smtClean="0"/>
              <a:t>07/01/2025</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204480654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B2370B-E6B1-492D-B533-F3B626D11FDA}" type="datetimeFigureOut">
              <a:rPr lang="vi-VN" smtClean="0"/>
              <a:t>07/01/2025</a:t>
            </a:fld>
            <a:endParaRPr lang="vi-VN"/>
          </a:p>
        </p:txBody>
      </p:sp>
      <p:sp>
        <p:nvSpPr>
          <p:cNvPr id="8" name="Footer Placeholder 7"/>
          <p:cNvSpPr>
            <a:spLocks noGrp="1"/>
          </p:cNvSpPr>
          <p:nvPr>
            <p:ph type="ftr" sz="quarter" idx="11"/>
          </p:nvPr>
        </p:nvSpPr>
        <p:spPr/>
        <p:txBody>
          <a:bodyPr/>
          <a:lstStyle/>
          <a:p>
            <a:endParaRPr lang="vi-VN"/>
          </a:p>
        </p:txBody>
      </p:sp>
      <p:sp>
        <p:nvSpPr>
          <p:cNvPr id="9" name="Slide Number Placeholder 8"/>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4106080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B2370B-E6B1-492D-B533-F3B626D11FDA}" type="datetimeFigureOut">
              <a:rPr lang="vi-VN" smtClean="0"/>
              <a:t>07/01/2025</a:t>
            </a:fld>
            <a:endParaRPr lang="vi-VN"/>
          </a:p>
        </p:txBody>
      </p:sp>
      <p:sp>
        <p:nvSpPr>
          <p:cNvPr id="4" name="Footer Placeholder 3"/>
          <p:cNvSpPr>
            <a:spLocks noGrp="1"/>
          </p:cNvSpPr>
          <p:nvPr>
            <p:ph type="ftr" sz="quarter" idx="11"/>
          </p:nvPr>
        </p:nvSpPr>
        <p:spPr/>
        <p:txBody>
          <a:bodyPr/>
          <a:lstStyle/>
          <a:p>
            <a:endParaRPr lang="vi-VN"/>
          </a:p>
        </p:txBody>
      </p:sp>
      <p:sp>
        <p:nvSpPr>
          <p:cNvPr id="5" name="Slide Number Placeholder 4"/>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407262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B2370B-E6B1-492D-B533-F3B626D11FDA}" type="datetimeFigureOut">
              <a:rPr lang="vi-VN" smtClean="0"/>
              <a:t>07/01/2025</a:t>
            </a:fld>
            <a:endParaRPr lang="vi-VN"/>
          </a:p>
        </p:txBody>
      </p:sp>
      <p:sp>
        <p:nvSpPr>
          <p:cNvPr id="3" name="Footer Placeholder 2"/>
          <p:cNvSpPr>
            <a:spLocks noGrp="1"/>
          </p:cNvSpPr>
          <p:nvPr>
            <p:ph type="ftr" sz="quarter" idx="11"/>
          </p:nvPr>
        </p:nvSpPr>
        <p:spPr/>
        <p:txBody>
          <a:bodyPr/>
          <a:lstStyle/>
          <a:p>
            <a:endParaRPr lang="vi-VN"/>
          </a:p>
        </p:txBody>
      </p:sp>
      <p:sp>
        <p:nvSpPr>
          <p:cNvPr id="4" name="Slide Number Placeholder 3"/>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780716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EB2370B-E6B1-492D-B533-F3B626D11FDA}" type="datetimeFigureOut">
              <a:rPr lang="vi-VN" smtClean="0"/>
              <a:t>07/01/2025</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1608764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EB2370B-E6B1-492D-B533-F3B626D11FDA}" type="datetimeFigureOut">
              <a:rPr lang="vi-VN" smtClean="0"/>
              <a:t>07/01/2025</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1301009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B2370B-E6B1-492D-B533-F3B626D11FDA}" type="datetimeFigureOut">
              <a:rPr lang="vi-VN" smtClean="0"/>
              <a:t>07/01/2025</a:t>
            </a:fld>
            <a:endParaRPr lang="vi-V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vi-V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8A8AAE-6C24-4A90-9BCE-920F15156CB5}" type="slidenum">
              <a:rPr lang="vi-VN" smtClean="0"/>
              <a:t>‹#›</a:t>
            </a:fld>
            <a:endParaRPr lang="vi-VN"/>
          </a:p>
        </p:txBody>
      </p:sp>
    </p:spTree>
    <p:extLst>
      <p:ext uri="{BB962C8B-B14F-4D97-AF65-F5344CB8AC3E}">
        <p14:creationId xmlns:p14="http://schemas.microsoft.com/office/powerpoint/2010/main" val="20668809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1342496"/>
            <a:ext cx="9144000" cy="1756304"/>
          </a:xfrm>
        </p:spPr>
        <p:txBody>
          <a:bodyPr/>
          <a:lstStyle/>
          <a:p>
            <a:r>
              <a:rPr lang="en-US" dirty="0" err="1" smtClean="0"/>
              <a:t>NỘI</a:t>
            </a:r>
            <a:r>
              <a:rPr lang="en-US" dirty="0" smtClean="0"/>
              <a:t> DUNG </a:t>
            </a:r>
            <a:r>
              <a:rPr lang="en-US" dirty="0" err="1" smtClean="0"/>
              <a:t>ÔN</a:t>
            </a:r>
            <a:r>
              <a:rPr lang="en-US" dirty="0" smtClean="0"/>
              <a:t> </a:t>
            </a:r>
            <a:r>
              <a:rPr lang="en-US" dirty="0" err="1" smtClean="0"/>
              <a:t>TẬP</a:t>
            </a:r>
            <a:r>
              <a:rPr lang="en-US" dirty="0" smtClean="0"/>
              <a:t/>
            </a:r>
            <a:br>
              <a:rPr lang="en-US" dirty="0" smtClean="0"/>
            </a:br>
            <a:r>
              <a:rPr lang="en-US" dirty="0" smtClean="0"/>
              <a:t> </a:t>
            </a:r>
            <a:r>
              <a:rPr lang="en-US" dirty="0" err="1" smtClean="0"/>
              <a:t>KIẾN</a:t>
            </a:r>
            <a:r>
              <a:rPr lang="en-US" dirty="0" smtClean="0"/>
              <a:t> </a:t>
            </a:r>
            <a:r>
              <a:rPr lang="en-US" dirty="0" err="1" smtClean="0"/>
              <a:t>THỨC</a:t>
            </a:r>
            <a:r>
              <a:rPr lang="en-US" dirty="0" smtClean="0"/>
              <a:t> CHUNG</a:t>
            </a:r>
            <a:endParaRPr lang="en-US" dirty="0"/>
          </a:p>
        </p:txBody>
      </p:sp>
      <p:sp>
        <p:nvSpPr>
          <p:cNvPr id="5" name="Subtitle 4"/>
          <p:cNvSpPr>
            <a:spLocks noGrp="1"/>
          </p:cNvSpPr>
          <p:nvPr>
            <p:ph type="subTitle" idx="1"/>
          </p:nvPr>
        </p:nvSpPr>
        <p:spPr/>
        <p:txBody>
          <a:bodyPr/>
          <a:lstStyle/>
          <a:p>
            <a:r>
              <a:rPr lang="en-US" sz="1800" i="1" dirty="0" err="1" smtClean="0"/>
              <a:t>Trung</a:t>
            </a:r>
            <a:r>
              <a:rPr lang="en-US" sz="1800" i="1" dirty="0" smtClean="0"/>
              <a:t> </a:t>
            </a:r>
            <a:r>
              <a:rPr lang="en-US" sz="1800" i="1" dirty="0" err="1" smtClean="0"/>
              <a:t>tâm</a:t>
            </a:r>
            <a:r>
              <a:rPr lang="en-US" sz="1800" i="1" dirty="0" smtClean="0"/>
              <a:t> </a:t>
            </a:r>
            <a:r>
              <a:rPr lang="en-US" sz="1800" i="1" dirty="0" err="1" smtClean="0"/>
              <a:t>Kiểm</a:t>
            </a:r>
            <a:r>
              <a:rPr lang="en-US" sz="1800" i="1" dirty="0" smtClean="0"/>
              <a:t> </a:t>
            </a:r>
            <a:r>
              <a:rPr lang="en-US" sz="1800" i="1" dirty="0" err="1" smtClean="0"/>
              <a:t>soát</a:t>
            </a:r>
            <a:r>
              <a:rPr lang="en-US" sz="1800" i="1" dirty="0" smtClean="0"/>
              <a:t> </a:t>
            </a:r>
            <a:r>
              <a:rPr lang="en-US" sz="1800" i="1" dirty="0" err="1" smtClean="0"/>
              <a:t>bệnh</a:t>
            </a:r>
            <a:r>
              <a:rPr lang="en-US" sz="1800" i="1" dirty="0" smtClean="0"/>
              <a:t> </a:t>
            </a:r>
            <a:r>
              <a:rPr lang="en-US" sz="1800" i="1" dirty="0" err="1" smtClean="0"/>
              <a:t>tật</a:t>
            </a:r>
            <a:r>
              <a:rPr lang="en-US" sz="1800" i="1" dirty="0" smtClean="0"/>
              <a:t> </a:t>
            </a:r>
            <a:r>
              <a:rPr lang="en-US" sz="1800" i="1" dirty="0" err="1" smtClean="0"/>
              <a:t>Thành</a:t>
            </a:r>
            <a:r>
              <a:rPr lang="en-US" sz="1800" i="1" dirty="0" smtClean="0"/>
              <a:t> </a:t>
            </a:r>
            <a:r>
              <a:rPr lang="en-US" sz="1800" i="1" dirty="0" err="1" smtClean="0"/>
              <a:t>phố</a:t>
            </a:r>
            <a:endParaRPr lang="en-US" sz="1800" i="1" dirty="0"/>
          </a:p>
        </p:txBody>
      </p:sp>
    </p:spTree>
    <p:extLst>
      <p:ext uri="{BB962C8B-B14F-4D97-AF65-F5344CB8AC3E}">
        <p14:creationId xmlns:p14="http://schemas.microsoft.com/office/powerpoint/2010/main" val="18460575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imes New Roman" panose="02020603050405020304" pitchFamily="18" charset="0"/>
                <a:cs typeface="Times New Roman" panose="02020603050405020304" pitchFamily="18" charset="0"/>
              </a:rPr>
              <a:t>KIẾN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THỨC</a:t>
            </a:r>
            <a:r>
              <a:rPr lang="en-US" dirty="0" smtClean="0">
                <a:latin typeface="Times New Roman" panose="02020603050405020304" pitchFamily="18" charset="0"/>
                <a:cs typeface="Times New Roman" panose="02020603050405020304" pitchFamily="18" charset="0"/>
              </a:rPr>
              <a:t> CHUNG</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pt-BR" dirty="0"/>
              <a:t> </a:t>
            </a:r>
            <a:r>
              <a:rPr lang="pt-BR" dirty="0">
                <a:latin typeface="Times New Roman" panose="02020603050405020304" pitchFamily="18" charset="0"/>
                <a:cs typeface="Times New Roman" panose="02020603050405020304" pitchFamily="18" charset="0"/>
              </a:rPr>
              <a:t>Luật viên chức số 58/2010/QH12 ngày 15 tháng 11 năm 2010 của Quốc Hội và Luật số 52/2019/QH19 ngày 25 tháng 11 năm 2019 sửa đổi, bổ sung một số điều của Luật cán bộ công chức và luật Viên chức. </a:t>
            </a:r>
            <a:r>
              <a:rPr lang="pt-BR" b="1" dirty="0">
                <a:latin typeface="Times New Roman" panose="02020603050405020304" pitchFamily="18" charset="0"/>
                <a:cs typeface="Times New Roman" panose="02020603050405020304" pitchFamily="18" charset="0"/>
              </a:rPr>
              <a:t>(Điều 2 đến Điều 5, Điều 11 đến Điều 19, Điều 21, Điều 29)</a:t>
            </a:r>
            <a:endParaRPr lang="en-US" b="1" dirty="0">
              <a:latin typeface="Times New Roman" panose="02020603050405020304" pitchFamily="18" charset="0"/>
              <a:cs typeface="Times New Roman" panose="02020603050405020304" pitchFamily="18" charset="0"/>
            </a:endParaRPr>
          </a:p>
          <a:p>
            <a:r>
              <a:rPr lang="pt-BR" dirty="0">
                <a:latin typeface="Times New Roman" panose="02020603050405020304" pitchFamily="18" charset="0"/>
                <a:cs typeface="Times New Roman" panose="02020603050405020304" pitchFamily="18" charset="0"/>
              </a:rPr>
              <a:t>- Luật lao động số 45/2019/QH14 ngày 20 tháng 11 năm 2019 của Quốc Hội. </a:t>
            </a:r>
            <a:r>
              <a:rPr lang="pt-BR" b="1" dirty="0">
                <a:latin typeface="Times New Roman" panose="02020603050405020304" pitchFamily="18" charset="0"/>
                <a:cs typeface="Times New Roman" panose="02020603050405020304" pitchFamily="18" charset="0"/>
              </a:rPr>
              <a:t>(Điều 8, Chương II, Điều 37, 38, Điều 112 đến điều 115, điều 122, 135, 136, 139)</a:t>
            </a:r>
            <a:endParaRPr lang="en-US" b="1" dirty="0">
              <a:latin typeface="Times New Roman" panose="02020603050405020304" pitchFamily="18" charset="0"/>
              <a:cs typeface="Times New Roman" panose="02020603050405020304" pitchFamily="18" charset="0"/>
            </a:endParaRPr>
          </a:p>
          <a:p>
            <a:r>
              <a:rPr lang="pt-B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Luật</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bảo</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hiểm</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xã</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hội</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sô</a:t>
            </a:r>
            <a:r>
              <a:rPr lang="fr-FR" dirty="0">
                <a:latin typeface="Times New Roman" panose="02020603050405020304" pitchFamily="18" charset="0"/>
                <a:cs typeface="Times New Roman" panose="02020603050405020304" pitchFamily="18" charset="0"/>
              </a:rPr>
              <a:t>́ 58/2014/</a:t>
            </a:r>
            <a:r>
              <a:rPr lang="fr-FR" dirty="0" err="1">
                <a:latin typeface="Times New Roman" panose="02020603050405020304" pitchFamily="18" charset="0"/>
                <a:cs typeface="Times New Roman" panose="02020603050405020304" pitchFamily="18" charset="0"/>
              </a:rPr>
              <a:t>QH13</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ngày</a:t>
            </a:r>
            <a:r>
              <a:rPr lang="fr-FR" dirty="0">
                <a:latin typeface="Times New Roman" panose="02020603050405020304" pitchFamily="18" charset="0"/>
                <a:cs typeface="Times New Roman" panose="02020603050405020304" pitchFamily="18" charset="0"/>
              </a:rPr>
              <a:t> 20 </a:t>
            </a:r>
            <a:r>
              <a:rPr lang="fr-FR" dirty="0" err="1">
                <a:latin typeface="Times New Roman" panose="02020603050405020304" pitchFamily="18" charset="0"/>
                <a:cs typeface="Times New Roman" panose="02020603050405020304" pitchFamily="18" charset="0"/>
              </a:rPr>
              <a:t>tháng</a:t>
            </a:r>
            <a:r>
              <a:rPr lang="fr-FR" dirty="0">
                <a:latin typeface="Times New Roman" panose="02020603050405020304" pitchFamily="18" charset="0"/>
                <a:cs typeface="Times New Roman" panose="02020603050405020304" pitchFamily="18" charset="0"/>
              </a:rPr>
              <a:t> 11 </a:t>
            </a:r>
            <a:r>
              <a:rPr lang="fr-FR" dirty="0" err="1">
                <a:latin typeface="Times New Roman" panose="02020603050405020304" pitchFamily="18" charset="0"/>
                <a:cs typeface="Times New Roman" panose="02020603050405020304" pitchFamily="18" charset="0"/>
              </a:rPr>
              <a:t>năm</a:t>
            </a:r>
            <a:r>
              <a:rPr lang="fr-FR" dirty="0">
                <a:latin typeface="Times New Roman" panose="02020603050405020304" pitchFamily="18" charset="0"/>
                <a:cs typeface="Times New Roman" panose="02020603050405020304" pitchFamily="18" charset="0"/>
              </a:rPr>
              <a:t> 2014 </a:t>
            </a:r>
            <a:r>
              <a:rPr lang="fr-FR" dirty="0" err="1">
                <a:latin typeface="Times New Roman" panose="02020603050405020304" pitchFamily="18" charset="0"/>
                <a:cs typeface="Times New Roman" panose="02020603050405020304" pitchFamily="18" charset="0"/>
              </a:rPr>
              <a:t>của</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Quốc</a:t>
            </a:r>
            <a:r>
              <a:rPr lang="fr-FR" dirty="0">
                <a:latin typeface="Times New Roman" panose="02020603050405020304" pitchFamily="18" charset="0"/>
                <a:cs typeface="Times New Roman" panose="02020603050405020304" pitchFamily="18" charset="0"/>
              </a:rPr>
              <a:t> </a:t>
            </a:r>
            <a:r>
              <a:rPr lang="fr-FR" dirty="0" err="1">
                <a:latin typeface="Times New Roman" panose="02020603050405020304" pitchFamily="18" charset="0"/>
                <a:cs typeface="Times New Roman" panose="02020603050405020304" pitchFamily="18" charset="0"/>
              </a:rPr>
              <a:t>Hội</a:t>
            </a:r>
            <a:r>
              <a:rPr lang="fr-FR" dirty="0">
                <a:latin typeface="Times New Roman" panose="02020603050405020304" pitchFamily="18" charset="0"/>
                <a:cs typeface="Times New Roman" panose="02020603050405020304" pitchFamily="18" charset="0"/>
              </a:rPr>
              <a:t>. </a:t>
            </a:r>
            <a:r>
              <a:rPr lang="fr-FR" b="1" dirty="0">
                <a:latin typeface="Times New Roman" panose="02020603050405020304" pitchFamily="18" charset="0"/>
                <a:cs typeface="Times New Roman" panose="02020603050405020304" pitchFamily="18" charset="0"/>
              </a:rPr>
              <a:t>(</a:t>
            </a:r>
            <a:r>
              <a:rPr lang="fr-FR" b="1" dirty="0" err="1">
                <a:latin typeface="Times New Roman" panose="02020603050405020304" pitchFamily="18" charset="0"/>
                <a:cs typeface="Times New Roman" panose="02020603050405020304" pitchFamily="18" charset="0"/>
              </a:rPr>
              <a:t>điều</a:t>
            </a:r>
            <a:r>
              <a:rPr lang="fr-FR" b="1" dirty="0">
                <a:latin typeface="Times New Roman" panose="02020603050405020304" pitchFamily="18" charset="0"/>
                <a:cs typeface="Times New Roman" panose="02020603050405020304" pitchFamily="18" charset="0"/>
              </a:rPr>
              <a:t> 3, </a:t>
            </a:r>
            <a:r>
              <a:rPr lang="fr-FR" b="1" dirty="0" err="1">
                <a:latin typeface="Times New Roman" panose="02020603050405020304" pitchFamily="18" charset="0"/>
                <a:cs typeface="Times New Roman" panose="02020603050405020304" pitchFamily="18" charset="0"/>
              </a:rPr>
              <a:t>điều</a:t>
            </a:r>
            <a:r>
              <a:rPr lang="fr-FR" b="1" dirty="0">
                <a:latin typeface="Times New Roman" panose="02020603050405020304" pitchFamily="18" charset="0"/>
                <a:cs typeface="Times New Roman" panose="02020603050405020304" pitchFamily="18" charset="0"/>
              </a:rPr>
              <a:t> 4, </a:t>
            </a:r>
            <a:r>
              <a:rPr lang="fr-FR" b="1" dirty="0" err="1">
                <a:latin typeface="Times New Roman" panose="02020603050405020304" pitchFamily="18" charset="0"/>
                <a:cs typeface="Times New Roman" panose="02020603050405020304" pitchFamily="18" charset="0"/>
              </a:rPr>
              <a:t>điều</a:t>
            </a:r>
            <a:r>
              <a:rPr lang="fr-FR" b="1" dirty="0">
                <a:latin typeface="Times New Roman" panose="02020603050405020304" pitchFamily="18" charset="0"/>
                <a:cs typeface="Times New Roman" panose="02020603050405020304" pitchFamily="18" charset="0"/>
              </a:rPr>
              <a:t> 85, </a:t>
            </a:r>
            <a:r>
              <a:rPr lang="fr-FR" b="1" dirty="0" err="1">
                <a:latin typeface="Times New Roman" panose="02020603050405020304" pitchFamily="18" charset="0"/>
                <a:cs typeface="Times New Roman" panose="02020603050405020304" pitchFamily="18" charset="0"/>
              </a:rPr>
              <a:t>điều</a:t>
            </a:r>
            <a:r>
              <a:rPr lang="fr-FR" b="1" dirty="0">
                <a:latin typeface="Times New Roman" panose="02020603050405020304" pitchFamily="18" charset="0"/>
                <a:cs typeface="Times New Roman" panose="02020603050405020304" pitchFamily="18" charset="0"/>
              </a:rPr>
              <a:t> 86)</a:t>
            </a:r>
            <a:endParaRPr lang="en-US" b="1"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5348508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Times New Roman" panose="02020603050405020304" pitchFamily="18" charset="0"/>
                <a:cs typeface="Times New Roman" panose="02020603050405020304" pitchFamily="18" charset="0"/>
              </a:rPr>
              <a:t>KIẾN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THỨC</a:t>
            </a:r>
            <a:r>
              <a:rPr lang="en-US" dirty="0">
                <a:latin typeface="Times New Roman" panose="02020603050405020304" pitchFamily="18" charset="0"/>
                <a:cs typeface="Times New Roman" panose="02020603050405020304" pitchFamily="18" charset="0"/>
              </a:rPr>
              <a:t> CHUNG</a:t>
            </a:r>
            <a:endParaRPr lang="en-US" dirty="0"/>
          </a:p>
        </p:txBody>
      </p:sp>
      <p:sp>
        <p:nvSpPr>
          <p:cNvPr id="3" name="Content Placeholder 2"/>
          <p:cNvSpPr>
            <a:spLocks noGrp="1"/>
          </p:cNvSpPr>
          <p:nvPr>
            <p:ph idx="1"/>
          </p:nvPr>
        </p:nvSpPr>
        <p:spPr/>
        <p:txBody>
          <a:bodyPr/>
          <a:lstStyle/>
          <a:p>
            <a:r>
              <a:rPr lang="pt-BR" dirty="0">
                <a:latin typeface="Times New Roman" panose="02020603050405020304" pitchFamily="18" charset="0"/>
                <a:cs typeface="Times New Roman" panose="02020603050405020304" pitchFamily="18" charset="0"/>
              </a:rPr>
              <a:t>Thông tư số 07/2014/TT-BYT ngày 25 tháng 2 năm 2014 của Bộ Y tế quy định về nguyên tắc ứng xử của công chức, viên chức, người lao động làm việc tại các cơ sở y tế.</a:t>
            </a:r>
            <a:endParaRPr lang="en-US" dirty="0">
              <a:latin typeface="Times New Roman" panose="02020603050405020304" pitchFamily="18" charset="0"/>
              <a:cs typeface="Times New Roman" panose="02020603050405020304" pitchFamily="18" charset="0"/>
            </a:endParaRPr>
          </a:p>
          <a:p>
            <a:r>
              <a:rPr lang="pt-BR" dirty="0">
                <a:latin typeface="Times New Roman" panose="02020603050405020304" pitchFamily="18" charset="0"/>
                <a:cs typeface="Times New Roman" panose="02020603050405020304" pitchFamily="18" charset="0"/>
              </a:rPr>
              <a:t>- Quyết định 67/2017/QĐ-UBND ngày 29/12/2017 của Ủy ban Nhân dân TP.Hồ Chí Minh về việc ban hành “Quy định về quy tắc ứng xử của cán bộ, công chức, viên chức, người lao động làm việc trong các cơ quan hành chính, đơn vị sự nghiệp công lập trên địa bàn thành phố Hồ Chí Minh”. </a:t>
            </a:r>
            <a:r>
              <a:rPr lang="pt-BR" b="1" dirty="0">
                <a:latin typeface="Times New Roman" panose="02020603050405020304" pitchFamily="18" charset="0"/>
                <a:cs typeface="Times New Roman" panose="02020603050405020304" pitchFamily="18" charset="0"/>
              </a:rPr>
              <a:t>(Điều 4,5,6,7, Chương II)</a:t>
            </a:r>
            <a:endParaRPr lang="en-US" b="1" dirty="0">
              <a:latin typeface="Times New Roman" panose="02020603050405020304" pitchFamily="18" charset="0"/>
              <a:cs typeface="Times New Roman" panose="02020603050405020304" pitchFamily="18" charset="0"/>
            </a:endParaRPr>
          </a:p>
          <a:p>
            <a:r>
              <a:rPr lang="pt-BR" dirty="0">
                <a:latin typeface="Times New Roman" panose="02020603050405020304" pitchFamily="18" charset="0"/>
                <a:cs typeface="Times New Roman" panose="02020603050405020304" pitchFamily="18" charset="0"/>
              </a:rPr>
              <a:t>- Các kiến thức khác có liên quan.</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204505098"/>
      </p:ext>
    </p:extLst>
  </p:cSld>
  <p:clrMapOvr>
    <a:masterClrMapping/>
  </p:clrMapOvr>
</p:sld>
</file>

<file path=ppt/theme/theme1.xml><?xml version="1.0" encoding="utf-8"?>
<a:theme xmlns:a="http://schemas.openxmlformats.org/drawingml/2006/main" name="HCDC powerpoint templat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CDC temp 1" id="{D9118189-DE2C-4CD1-A199-D4E9BF5585C5}" vid="{E6EEFF19-C172-41F7-A582-0CB512D6ADA0}"/>
    </a:ext>
  </a:extLst>
</a:theme>
</file>

<file path=docProps/app.xml><?xml version="1.0" encoding="utf-8"?>
<Properties xmlns="http://schemas.openxmlformats.org/officeDocument/2006/extended-properties" xmlns:vt="http://schemas.openxmlformats.org/officeDocument/2006/docPropsVTypes">
  <Template/>
  <TotalTime>175</TotalTime>
  <Words>274</Words>
  <Application>Microsoft Office PowerPoint</Application>
  <PresentationFormat>Widescreen</PresentationFormat>
  <Paragraphs>10</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Times New Roman</vt:lpstr>
      <vt:lpstr>HCDC powerpoint template</vt:lpstr>
      <vt:lpstr>NỘI DUNG ÔN TẬP  KIẾN THỨC CHUNG</vt:lpstr>
      <vt:lpstr>KIẾN THỨC CHUNG</vt:lpstr>
      <vt:lpstr>KIẾN THỨC CHUNG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BÁO CÁO TRUYỀN THÔNG ngày 29/6/2022</dc:title>
  <dc:creator>Admin</dc:creator>
  <cp:lastModifiedBy>Admin</cp:lastModifiedBy>
  <cp:revision>12</cp:revision>
  <dcterms:created xsi:type="dcterms:W3CDTF">2024-11-15T03:58:35Z</dcterms:created>
  <dcterms:modified xsi:type="dcterms:W3CDTF">2025-01-07T10:02:16Z</dcterms:modified>
</cp:coreProperties>
</file>